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87" r:id="rId5"/>
    <p:sldId id="289" r:id="rId6"/>
    <p:sldId id="293" r:id="rId7"/>
    <p:sldId id="259" r:id="rId8"/>
    <p:sldId id="284" r:id="rId9"/>
    <p:sldId id="260" r:id="rId10"/>
    <p:sldId id="282" r:id="rId11"/>
    <p:sldId id="262" r:id="rId12"/>
    <p:sldId id="264" r:id="rId13"/>
    <p:sldId id="285" r:id="rId14"/>
    <p:sldId id="261" r:id="rId15"/>
    <p:sldId id="265" r:id="rId16"/>
    <p:sldId id="266" r:id="rId17"/>
    <p:sldId id="267" r:id="rId18"/>
    <p:sldId id="268" r:id="rId19"/>
    <p:sldId id="296" r:id="rId20"/>
    <p:sldId id="269" r:id="rId21"/>
    <p:sldId id="270" r:id="rId22"/>
    <p:sldId id="271" r:id="rId23"/>
    <p:sldId id="272" r:id="rId24"/>
    <p:sldId id="273" r:id="rId25"/>
    <p:sldId id="274" r:id="rId26"/>
    <p:sldId id="275" r:id="rId27"/>
    <p:sldId id="276" r:id="rId28"/>
    <p:sldId id="294" r:id="rId29"/>
    <p:sldId id="277" r:id="rId30"/>
    <p:sldId id="295" r:id="rId31"/>
    <p:sldId id="281" r:id="rId32"/>
    <p:sldId id="278" r:id="rId33"/>
    <p:sldId id="279" r:id="rId34"/>
    <p:sldId id="28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EB70D-5306-8320-7790-1CD23F3E9A07}" name="claudine NAUDE" initials="cN" userId="7157e84e2311aaa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3690" autoAdjust="0"/>
  </p:normalViewPr>
  <p:slideViewPr>
    <p:cSldViewPr snapToGrid="0">
      <p:cViewPr varScale="1">
        <p:scale>
          <a:sx n="59" d="100"/>
          <a:sy n="59" d="100"/>
        </p:scale>
        <p:origin x="96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ED11DB-0B43-8449-D467-44B26B15C43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B58A98-E609-10BB-05CF-49BD5E393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F68DAF-9F87-E4BB-1983-86B5EA5F8A93}"/>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D43C54FE-4069-F397-12BE-96C09B8AA6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0B3D49-C41F-008A-58ED-8A92174611F2}"/>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343150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5FE42-B8AD-02ED-1E8E-FF63718D51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E6E787-22F3-9696-A4C0-73F31A19AD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BDC420-97B4-BB79-2535-47977F54B5B7}"/>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5543244F-EC16-4E05-827D-DBC8F29ED0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0839C1-A0EC-D177-CBC2-BE6DB7685F31}"/>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22983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0307E2-5FFD-4E45-F69A-0D6139790E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0DF28EA-8859-86FB-14A8-364061A5EE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410B2D-BA1D-5572-F94C-C1D92A44EC93}"/>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C219DA7B-C0E4-B09D-98BC-2D1297960B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7C361C-5D32-CBB2-6B15-864004909450}"/>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32027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EE032-7DB2-CA0A-FBBC-38BC0E653D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40B0D2C-926D-9407-BA5D-3FC3CF213F3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34A0E9-DCB6-AFF8-345A-3213CA11EE01}"/>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FC4AA5EA-5AE9-AF17-0116-B2E961F9C1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C01F5C-6438-66F5-D002-DEEF24B0DB15}"/>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349852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E631F-8B2B-2F24-4EEC-BB2AC2E4268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AA6EBB3-277D-58DD-6D37-14DC6A471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DE4BE4D-9AC4-A69B-0B32-4C151907969E}"/>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7387E8D5-4C95-4507-27FE-E415EB4881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E1ED1F-2163-F949-6662-CC71317CB6A9}"/>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67345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1489A-BAF4-1FA1-C47E-A92D98C4E5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B86DA3-5446-AD13-0D55-7B11A5AE47D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485F9E-186B-9105-DD41-832A24A90C5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9BAD96-15D6-6345-4D6B-49B0F4E4FFBF}"/>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64A87356-62A2-A07C-07EC-02F566FD4E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304AEE-9D68-C518-F66A-F6206FC173DC}"/>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384074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7DB43-401D-6C9C-0224-EBC967D143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94EB82E-3D68-5EFE-6C13-489002D56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242DDB-1640-1E4E-2B98-262E952030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87ACA25-58DE-7C0E-549F-7FBF3BF3D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CA220A-CE45-C0F6-F131-F07500C555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05B5C2-476B-851C-3761-4FAD02FE337C}"/>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8" name="Espace réservé du pied de page 7">
            <a:extLst>
              <a:ext uri="{FF2B5EF4-FFF2-40B4-BE49-F238E27FC236}">
                <a16:creationId xmlns:a16="http://schemas.microsoft.com/office/drawing/2014/main" id="{FF0F11DE-16D8-4D97-3985-E8D44451EA0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A88E3D-0085-4C92-1F0D-CCE2F79B9ECA}"/>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117932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F46D2-8A84-17B6-0F43-A837F9DA5D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E321A02-1656-2BE4-4103-A014A9ACB279}"/>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4" name="Espace réservé du pied de page 3">
            <a:extLst>
              <a:ext uri="{FF2B5EF4-FFF2-40B4-BE49-F238E27FC236}">
                <a16:creationId xmlns:a16="http://schemas.microsoft.com/office/drawing/2014/main" id="{F27138F6-70AD-A947-FE70-2F0261CEFD5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5E6CD76-1BDE-25D9-E435-2DB115A540E5}"/>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583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DD5485-1C6A-363B-266C-20FB75B8F2E5}"/>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3" name="Espace réservé du pied de page 2">
            <a:extLst>
              <a:ext uri="{FF2B5EF4-FFF2-40B4-BE49-F238E27FC236}">
                <a16:creationId xmlns:a16="http://schemas.microsoft.com/office/drawing/2014/main" id="{D90DB679-C7AF-30CC-82B1-8B0C145BBC4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29ACCBE-081F-5BE2-8C9F-96EEE4E795F0}"/>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2851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D8175-C022-95BB-64C4-011DD7FA58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B918BB2-E74B-3BC5-C8B5-F5DFA214A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068317-BC5E-EEA3-C596-FECE85B6A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1E150-DEF2-279E-B9D4-D2C8F4088C64}"/>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295F0C13-D946-860D-22AF-FB7317A910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313F57-3B5C-7454-C238-B2D9B60D12BC}"/>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101680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DF393-7473-67E3-ED2C-658D4B0F62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42D705-FFE4-6558-6834-2DF3AD683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437A086-517C-FF11-3B01-64E1A72D2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06D2ED-0F71-819E-8E27-852F8B98A6E1}"/>
              </a:ext>
            </a:extLst>
          </p:cNvPr>
          <p:cNvSpPr>
            <a:spLocks noGrp="1"/>
          </p:cNvSpPr>
          <p:nvPr>
            <p:ph type="dt" sz="half" idx="10"/>
          </p:nvPr>
        </p:nvSpPr>
        <p:spPr/>
        <p:txBody>
          <a:bodyPr/>
          <a:lstStyle/>
          <a:p>
            <a:fld id="{DA3CD705-4407-4013-ADE7-310397377146}"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407CC098-89A9-B4B1-C2D6-9DC29BBA9F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BC206F-BEAC-A02A-ED9F-D213292722E2}"/>
              </a:ext>
            </a:extLst>
          </p:cNvPr>
          <p:cNvSpPr>
            <a:spLocks noGrp="1"/>
          </p:cNvSpPr>
          <p:nvPr>
            <p:ph type="sldNum" sz="quarter" idx="12"/>
          </p:nvPr>
        </p:nvSpPr>
        <p:spPr/>
        <p:txBody>
          <a:bodyPr/>
          <a:lstStyle/>
          <a:p>
            <a:fld id="{BC9C5A7C-6679-4AB7-B21F-6ECB27A7345F}" type="slidenum">
              <a:rPr lang="fr-FR" smtClean="0"/>
              <a:t>‹N°›</a:t>
            </a:fld>
            <a:endParaRPr lang="fr-FR"/>
          </a:p>
        </p:txBody>
      </p:sp>
    </p:spTree>
    <p:extLst>
      <p:ext uri="{BB962C8B-B14F-4D97-AF65-F5344CB8AC3E}">
        <p14:creationId xmlns:p14="http://schemas.microsoft.com/office/powerpoint/2010/main" val="306617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38D073-A5F1-FE67-234D-E651978EF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BE0544E-F79F-3DDC-9A82-56586B6A4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7BA7F4-85B3-C0A6-F3DB-FE6C661F1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CD705-4407-4013-ADE7-310397377146}"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F4D43683-DD65-6DCD-A2B8-66D258CB3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A24FDFB-B0AF-1AFB-5F51-D8473E244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C5A7C-6679-4AB7-B21F-6ECB27A7345F}" type="slidenum">
              <a:rPr lang="fr-FR" smtClean="0"/>
              <a:t>‹N°›</a:t>
            </a:fld>
            <a:endParaRPr lang="fr-FR"/>
          </a:p>
        </p:txBody>
      </p:sp>
    </p:spTree>
    <p:extLst>
      <p:ext uri="{BB962C8B-B14F-4D97-AF65-F5344CB8AC3E}">
        <p14:creationId xmlns:p14="http://schemas.microsoft.com/office/powerpoint/2010/main" val="217836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A36ACC0-A043-7729-D595-62DA7BEF08A3}"/>
              </a:ext>
            </a:extLst>
          </p:cNvPr>
          <p:cNvSpPr>
            <a:spLocks noGrp="1"/>
          </p:cNvSpPr>
          <p:nvPr>
            <p:ph type="ctrTitle"/>
          </p:nvPr>
        </p:nvSpPr>
        <p:spPr/>
        <p:txBody>
          <a:bodyPr/>
          <a:lstStyle/>
          <a:p>
            <a:endParaRPr lang="fr-FR" dirty="0"/>
          </a:p>
        </p:txBody>
      </p:sp>
      <p:sp>
        <p:nvSpPr>
          <p:cNvPr id="7" name="Sous-titre 6">
            <a:extLst>
              <a:ext uri="{FF2B5EF4-FFF2-40B4-BE49-F238E27FC236}">
                <a16:creationId xmlns:a16="http://schemas.microsoft.com/office/drawing/2014/main" id="{9452DACC-E27D-AEB0-BC91-DF74A084AC66}"/>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08898FCB-3E5B-1D4D-E7BD-F117AC167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365" y="0"/>
            <a:ext cx="9417269" cy="6858000"/>
          </a:xfrm>
          <a:prstGeom prst="rect">
            <a:avLst/>
          </a:prstGeom>
        </p:spPr>
      </p:pic>
    </p:spTree>
    <p:extLst>
      <p:ext uri="{BB962C8B-B14F-4D97-AF65-F5344CB8AC3E}">
        <p14:creationId xmlns:p14="http://schemas.microsoft.com/office/powerpoint/2010/main" val="227133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A89121-8DA4-89C0-8BEE-2FDC59E2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5715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874DA6-5E8E-8C31-C8EF-3BA0303A2935}"/>
              </a:ext>
            </a:extLst>
          </p:cNvPr>
          <p:cNvSpPr>
            <a:spLocks noGrp="1"/>
          </p:cNvSpPr>
          <p:nvPr>
            <p:ph type="title"/>
          </p:nvPr>
        </p:nvSpPr>
        <p:spPr/>
        <p:txBody>
          <a:bodyPr/>
          <a:lstStyle/>
          <a:p>
            <a:r>
              <a:rPr lang="fr-FR" dirty="0"/>
              <a:t>                  </a:t>
            </a:r>
            <a:r>
              <a:rPr lang="fr-FR" b="1" dirty="0"/>
              <a:t>Effet physiologique </a:t>
            </a:r>
          </a:p>
        </p:txBody>
      </p:sp>
      <p:sp>
        <p:nvSpPr>
          <p:cNvPr id="3" name="Espace réservé du contenu 2">
            <a:extLst>
              <a:ext uri="{FF2B5EF4-FFF2-40B4-BE49-F238E27FC236}">
                <a16:creationId xmlns:a16="http://schemas.microsoft.com/office/drawing/2014/main" id="{7492CBE2-071A-C0E4-4612-5013E0ECA45C}"/>
              </a:ext>
            </a:extLst>
          </p:cNvPr>
          <p:cNvSpPr>
            <a:spLocks noGrp="1"/>
          </p:cNvSpPr>
          <p:nvPr>
            <p:ph idx="1"/>
          </p:nvPr>
        </p:nvSpPr>
        <p:spPr>
          <a:xfrm>
            <a:off x="370114" y="1422853"/>
            <a:ext cx="10515600" cy="4351338"/>
          </a:xfrm>
        </p:spPr>
        <p:txBody>
          <a:bodyPr>
            <a:noAutofit/>
          </a:bodyPr>
          <a:lstStyle/>
          <a:p>
            <a:r>
              <a:rPr lang="fr-FR" sz="3600" dirty="0"/>
              <a:t>Capacité physique:</a:t>
            </a:r>
          </a:p>
          <a:p>
            <a:pPr lvl="1"/>
            <a:r>
              <a:rPr lang="fr-FR" sz="2800" dirty="0"/>
              <a:t>    VO2max correspond à la capacité maximale des systèmes respiratoire et cardiovasculaire à apporter l’oxygène aux muscles actifs, traduisant l’aptitude du sujet à réaliser un effort intense et par analogie, peut être comparée à la cylindrée d’un moteur.</a:t>
            </a:r>
          </a:p>
          <a:p>
            <a:pPr lvl="1"/>
            <a:r>
              <a:rPr lang="fr-FR" sz="2800" dirty="0"/>
              <a:t>Puissant facteur de réduction de la mortalité, indépendamment du genre ,de l’âge ,des facteurs de risques cardio-vasculaires ou de l’existence de pathologies </a:t>
            </a:r>
          </a:p>
          <a:p>
            <a:pPr lvl="1"/>
            <a:r>
              <a:rPr lang="fr-FR" sz="2800" dirty="0"/>
              <a:t>Diminue régulièrement avec l’âge, modifiable par la pratique régulière d’une activité physique ou d’un entraînement en endurance.</a:t>
            </a:r>
          </a:p>
          <a:p>
            <a:pPr marL="457200" lvl="1" indent="0">
              <a:buNone/>
            </a:pPr>
            <a:endParaRPr lang="fr-FR" sz="2800" dirty="0"/>
          </a:p>
          <a:p>
            <a:pPr lvl="1"/>
            <a:endParaRPr lang="fr-FR" sz="2800" dirty="0"/>
          </a:p>
          <a:p>
            <a:pPr lvl="1"/>
            <a:endParaRPr lang="fr-FR" sz="2800" dirty="0"/>
          </a:p>
          <a:p>
            <a:pPr lvl="1"/>
            <a:endParaRPr lang="fr-FR" sz="2800" dirty="0"/>
          </a:p>
          <a:p>
            <a:pPr lvl="1"/>
            <a:endParaRPr lang="fr-FR" sz="2800" dirty="0"/>
          </a:p>
          <a:p>
            <a:pPr lvl="1"/>
            <a:endParaRPr lang="fr-FR" sz="2800" dirty="0"/>
          </a:p>
        </p:txBody>
      </p:sp>
    </p:spTree>
    <p:extLst>
      <p:ext uri="{BB962C8B-B14F-4D97-AF65-F5344CB8AC3E}">
        <p14:creationId xmlns:p14="http://schemas.microsoft.com/office/powerpoint/2010/main" val="390683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7B5D6-7369-5C8B-6454-0002A18EE8E7}"/>
              </a:ext>
            </a:extLst>
          </p:cNvPr>
          <p:cNvSpPr>
            <a:spLocks noGrp="1"/>
          </p:cNvSpPr>
          <p:nvPr>
            <p:ph type="title"/>
          </p:nvPr>
        </p:nvSpPr>
        <p:spPr/>
        <p:txBody>
          <a:bodyPr/>
          <a:lstStyle/>
          <a:p>
            <a:r>
              <a:rPr lang="fr-FR" dirty="0"/>
              <a:t>                   </a:t>
            </a:r>
            <a:r>
              <a:rPr lang="fr-FR" b="1" dirty="0"/>
              <a:t>Effet physiologique </a:t>
            </a:r>
            <a:endParaRPr lang="fr-FR" dirty="0"/>
          </a:p>
        </p:txBody>
      </p:sp>
      <p:sp>
        <p:nvSpPr>
          <p:cNvPr id="3" name="Espace réservé du contenu 2">
            <a:extLst>
              <a:ext uri="{FF2B5EF4-FFF2-40B4-BE49-F238E27FC236}">
                <a16:creationId xmlns:a16="http://schemas.microsoft.com/office/drawing/2014/main" id="{ACE4D93D-4079-2D6D-03CD-7E273ED803E7}"/>
              </a:ext>
            </a:extLst>
          </p:cNvPr>
          <p:cNvSpPr>
            <a:spLocks noGrp="1"/>
          </p:cNvSpPr>
          <p:nvPr>
            <p:ph idx="1"/>
          </p:nvPr>
        </p:nvSpPr>
        <p:spPr>
          <a:xfrm>
            <a:off x="260131" y="1372202"/>
            <a:ext cx="10515600" cy="4351338"/>
          </a:xfrm>
        </p:spPr>
        <p:txBody>
          <a:bodyPr>
            <a:normAutofit fontScale="25000" lnSpcReduction="20000"/>
          </a:bodyPr>
          <a:lstStyle/>
          <a:p>
            <a:r>
              <a:rPr lang="fr-FR" sz="14400" dirty="0"/>
              <a:t>Adaptation musculaire</a:t>
            </a:r>
            <a:r>
              <a:rPr lang="fr-FR" sz="11200" dirty="0"/>
              <a:t>:</a:t>
            </a:r>
          </a:p>
          <a:p>
            <a:r>
              <a:rPr lang="fr-FR" sz="11200" dirty="0"/>
              <a:t>La réalisation d’un bon exercice physique d’intensité suffisante induit une réponse biologique.</a:t>
            </a:r>
          </a:p>
          <a:p>
            <a:endParaRPr lang="fr-FR" sz="11200" dirty="0"/>
          </a:p>
          <a:p>
            <a:r>
              <a:rPr lang="fr-FR" sz="11200" dirty="0"/>
              <a:t>Amélioration de la masse musculaire et du rapport de force/masse musculaire avec combinaison exercice en endurance et résistance.</a:t>
            </a:r>
          </a:p>
          <a:p>
            <a:endParaRPr lang="fr-FR" sz="11200" dirty="0"/>
          </a:p>
          <a:p>
            <a:r>
              <a:rPr lang="fr-FR" sz="11200" dirty="0"/>
              <a:t>Diminue la fatigabilité, réduit le risque de chute et déclin cognitif</a:t>
            </a:r>
          </a:p>
          <a:p>
            <a:endParaRPr lang="fr-FR" sz="11200" dirty="0"/>
          </a:p>
          <a:p>
            <a:r>
              <a:rPr lang="fr-FR" sz="11200" dirty="0"/>
              <a:t>Le muscle dialogue avec d’autres tissus : exemple : action régulatrice de la glycémie</a:t>
            </a:r>
          </a:p>
          <a:p>
            <a:endParaRPr lang="fr-FR" sz="11200" dirty="0"/>
          </a:p>
          <a:p>
            <a:r>
              <a:rPr lang="fr-FR" sz="11200" dirty="0"/>
              <a:t>Diminue le risque de sarcopénie.</a:t>
            </a:r>
          </a:p>
          <a:p>
            <a:endParaRPr lang="fr-FR" sz="11200" dirty="0"/>
          </a:p>
          <a:p>
            <a:endParaRPr lang="fr-FR" sz="11200" dirty="0"/>
          </a:p>
          <a:p>
            <a:endParaRPr lang="fr-FR" dirty="0"/>
          </a:p>
          <a:p>
            <a:endParaRPr lang="fr-FR" dirty="0"/>
          </a:p>
          <a:p>
            <a:endParaRPr lang="fr-FR" dirty="0"/>
          </a:p>
          <a:p>
            <a:endParaRPr lang="fr-FR" dirty="0"/>
          </a:p>
          <a:p>
            <a:r>
              <a:rPr lang="fr-FR" dirty="0"/>
              <a:t> </a:t>
            </a:r>
          </a:p>
          <a:p>
            <a:endParaRPr lang="fr-FR" dirty="0"/>
          </a:p>
        </p:txBody>
      </p:sp>
    </p:spTree>
    <p:extLst>
      <p:ext uri="{BB962C8B-B14F-4D97-AF65-F5344CB8AC3E}">
        <p14:creationId xmlns:p14="http://schemas.microsoft.com/office/powerpoint/2010/main" val="187751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3961BE-3E7E-0BE5-158A-F341D5CD9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18026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B1583-B4D7-30AE-3B0A-4A817A084952}"/>
              </a:ext>
            </a:extLst>
          </p:cNvPr>
          <p:cNvSpPr>
            <a:spLocks noGrp="1"/>
          </p:cNvSpPr>
          <p:nvPr>
            <p:ph type="title"/>
          </p:nvPr>
        </p:nvSpPr>
        <p:spPr/>
        <p:txBody>
          <a:bodyPr/>
          <a:lstStyle/>
          <a:p>
            <a:r>
              <a:rPr lang="fr-FR" dirty="0"/>
              <a:t>                   </a:t>
            </a:r>
            <a:r>
              <a:rPr lang="fr-FR" b="1" dirty="0"/>
              <a:t>Effet physiologique </a:t>
            </a:r>
            <a:endParaRPr lang="fr-FR" dirty="0"/>
          </a:p>
        </p:txBody>
      </p:sp>
      <p:sp>
        <p:nvSpPr>
          <p:cNvPr id="3" name="Espace réservé du contenu 2">
            <a:extLst>
              <a:ext uri="{FF2B5EF4-FFF2-40B4-BE49-F238E27FC236}">
                <a16:creationId xmlns:a16="http://schemas.microsoft.com/office/drawing/2014/main" id="{E6362CCE-68DB-F764-9997-FF18FDFD36B2}"/>
              </a:ext>
            </a:extLst>
          </p:cNvPr>
          <p:cNvSpPr>
            <a:spLocks noGrp="1"/>
          </p:cNvSpPr>
          <p:nvPr>
            <p:ph idx="1"/>
          </p:nvPr>
        </p:nvSpPr>
        <p:spPr/>
        <p:txBody>
          <a:bodyPr/>
          <a:lstStyle/>
          <a:p>
            <a:r>
              <a:rPr lang="fr-FR" sz="3600" dirty="0"/>
              <a:t>EFFET CARDIOVASCULAIRE</a:t>
            </a:r>
          </a:p>
          <a:p>
            <a:r>
              <a:rPr lang="fr-FR" dirty="0"/>
              <a:t>Diminution de la mortalité et de l’incidence de la maladie</a:t>
            </a:r>
          </a:p>
          <a:p>
            <a:pPr marL="0" indent="0">
              <a:buNone/>
            </a:pPr>
            <a:r>
              <a:rPr lang="fr-FR" dirty="0"/>
              <a:t>   coronarienne</a:t>
            </a:r>
          </a:p>
          <a:p>
            <a:r>
              <a:rPr lang="fr-FR" dirty="0"/>
              <a:t> Remodelage cardiaque contre carre le vieillissement physiologique cardio-vasculaire</a:t>
            </a:r>
          </a:p>
          <a:p>
            <a:r>
              <a:rPr lang="fr-FR" dirty="0"/>
              <a:t>Diminue la fréquence cardiaque de repos</a:t>
            </a:r>
          </a:p>
          <a:p>
            <a:r>
              <a:rPr lang="fr-FR" dirty="0"/>
              <a:t>Améliore le profil lipidique</a:t>
            </a:r>
          </a:p>
          <a:p>
            <a:r>
              <a:rPr lang="fr-FR" dirty="0"/>
              <a:t>Diminue la pression artérielle et le risque d’AVC.</a:t>
            </a:r>
          </a:p>
          <a:p>
            <a:endParaRPr lang="fr-FR" dirty="0"/>
          </a:p>
        </p:txBody>
      </p:sp>
    </p:spTree>
    <p:extLst>
      <p:ext uri="{BB962C8B-B14F-4D97-AF65-F5344CB8AC3E}">
        <p14:creationId xmlns:p14="http://schemas.microsoft.com/office/powerpoint/2010/main" val="223691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2B900-9A30-1F1B-0CFB-9E95E69AE7A5}"/>
              </a:ext>
            </a:extLst>
          </p:cNvPr>
          <p:cNvSpPr>
            <a:spLocks noGrp="1"/>
          </p:cNvSpPr>
          <p:nvPr>
            <p:ph type="title"/>
          </p:nvPr>
        </p:nvSpPr>
        <p:spPr>
          <a:xfrm>
            <a:off x="2709041" y="260022"/>
            <a:ext cx="10515600" cy="1325563"/>
          </a:xfrm>
        </p:spPr>
        <p:txBody>
          <a:bodyPr/>
          <a:lstStyle/>
          <a:p>
            <a:r>
              <a:rPr lang="fr-FR" b="1" dirty="0"/>
              <a:t>   Effet physiologique</a:t>
            </a:r>
            <a:endParaRPr lang="fr-FR" dirty="0"/>
          </a:p>
        </p:txBody>
      </p:sp>
      <p:sp>
        <p:nvSpPr>
          <p:cNvPr id="3" name="Espace réservé du contenu 2">
            <a:extLst>
              <a:ext uri="{FF2B5EF4-FFF2-40B4-BE49-F238E27FC236}">
                <a16:creationId xmlns:a16="http://schemas.microsoft.com/office/drawing/2014/main" id="{EC2B77FC-E2EB-CE07-5673-C3B6FFFF4D00}"/>
              </a:ext>
            </a:extLst>
          </p:cNvPr>
          <p:cNvSpPr>
            <a:spLocks noGrp="1"/>
          </p:cNvSpPr>
          <p:nvPr>
            <p:ph idx="1"/>
          </p:nvPr>
        </p:nvSpPr>
        <p:spPr/>
        <p:txBody>
          <a:bodyPr/>
          <a:lstStyle/>
          <a:p>
            <a:r>
              <a:rPr lang="fr-FR" sz="3600" dirty="0"/>
              <a:t>Effets métaboliques :</a:t>
            </a:r>
          </a:p>
          <a:p>
            <a:r>
              <a:rPr lang="fr-FR" dirty="0"/>
              <a:t>Effets bénéfiques sur le poids quel que soit l’âge du sujet</a:t>
            </a:r>
          </a:p>
          <a:p>
            <a:r>
              <a:rPr lang="fr-FR" dirty="0"/>
              <a:t>Effet anorexigène transitoire si activité physique intensité élevée</a:t>
            </a:r>
          </a:p>
          <a:p>
            <a:r>
              <a:rPr lang="fr-FR" dirty="0"/>
              <a:t>Prévention du diabète de type 2</a:t>
            </a:r>
          </a:p>
          <a:p>
            <a:r>
              <a:rPr lang="fr-FR" dirty="0"/>
              <a:t>Diminution du stockage de la graisse viscérale</a:t>
            </a:r>
          </a:p>
        </p:txBody>
      </p:sp>
    </p:spTree>
    <p:extLst>
      <p:ext uri="{BB962C8B-B14F-4D97-AF65-F5344CB8AC3E}">
        <p14:creationId xmlns:p14="http://schemas.microsoft.com/office/powerpoint/2010/main" val="170015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70A46-2EFA-88A9-8962-42C9CAAAB970}"/>
              </a:ext>
            </a:extLst>
          </p:cNvPr>
          <p:cNvSpPr>
            <a:spLocks noGrp="1"/>
          </p:cNvSpPr>
          <p:nvPr>
            <p:ph type="title"/>
          </p:nvPr>
        </p:nvSpPr>
        <p:spPr/>
        <p:txBody>
          <a:bodyPr/>
          <a:lstStyle/>
          <a:p>
            <a:r>
              <a:rPr lang="fr-FR" b="1" dirty="0"/>
              <a:t>                    Effet physiologique </a:t>
            </a:r>
            <a:endParaRPr lang="fr-FR" dirty="0"/>
          </a:p>
        </p:txBody>
      </p:sp>
      <p:sp>
        <p:nvSpPr>
          <p:cNvPr id="3" name="Espace réservé du contenu 2">
            <a:extLst>
              <a:ext uri="{FF2B5EF4-FFF2-40B4-BE49-F238E27FC236}">
                <a16:creationId xmlns:a16="http://schemas.microsoft.com/office/drawing/2014/main" id="{C00629AF-0B1B-DDF7-7925-94EA1EDB2D58}"/>
              </a:ext>
            </a:extLst>
          </p:cNvPr>
          <p:cNvSpPr>
            <a:spLocks noGrp="1"/>
          </p:cNvSpPr>
          <p:nvPr>
            <p:ph idx="1"/>
          </p:nvPr>
        </p:nvSpPr>
        <p:spPr/>
        <p:txBody>
          <a:bodyPr/>
          <a:lstStyle/>
          <a:p>
            <a:r>
              <a:rPr lang="fr-FR" sz="3600" dirty="0"/>
              <a:t>Effets squelettiques:</a:t>
            </a:r>
          </a:p>
          <a:p>
            <a:r>
              <a:rPr lang="fr-FR" dirty="0"/>
              <a:t>Activation de la formation osseuse et freination de la résorption aux sites où les contraintes mécaniques s’exercent</a:t>
            </a:r>
          </a:p>
          <a:p>
            <a:r>
              <a:rPr lang="fr-FR" dirty="0"/>
              <a:t>Chez est le sujet âgé l’activité physique avec impact augmente de la densité minérale au rachis, col fémoral et trochanter, et réduit le nombre de fractures.</a:t>
            </a:r>
          </a:p>
          <a:p>
            <a:r>
              <a:rPr lang="fr-FR" dirty="0"/>
              <a:t>Réduction du risque de chute par amélioration de la posture , de l’équilibre et de la force musculaire.</a:t>
            </a:r>
          </a:p>
          <a:p>
            <a:r>
              <a:rPr lang="fr-FR" dirty="0"/>
              <a:t>« Il faut se tenir droit, être stable et être fort »++ si assiduité !</a:t>
            </a:r>
          </a:p>
          <a:p>
            <a:endParaRPr lang="fr-FR" dirty="0"/>
          </a:p>
        </p:txBody>
      </p:sp>
    </p:spTree>
    <p:extLst>
      <p:ext uri="{BB962C8B-B14F-4D97-AF65-F5344CB8AC3E}">
        <p14:creationId xmlns:p14="http://schemas.microsoft.com/office/powerpoint/2010/main" val="223846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511D4-3FD9-99E9-2B39-ACF49C82ED0F}"/>
              </a:ext>
            </a:extLst>
          </p:cNvPr>
          <p:cNvSpPr>
            <a:spLocks noGrp="1"/>
          </p:cNvSpPr>
          <p:nvPr>
            <p:ph type="title"/>
          </p:nvPr>
        </p:nvSpPr>
        <p:spPr/>
        <p:txBody>
          <a:bodyPr/>
          <a:lstStyle/>
          <a:p>
            <a:r>
              <a:rPr lang="fr-FR" b="1" dirty="0"/>
              <a:t>                    Effet physiologique</a:t>
            </a:r>
            <a:endParaRPr lang="fr-FR" dirty="0"/>
          </a:p>
        </p:txBody>
      </p:sp>
      <p:sp>
        <p:nvSpPr>
          <p:cNvPr id="3" name="Espace réservé du contenu 2">
            <a:extLst>
              <a:ext uri="{FF2B5EF4-FFF2-40B4-BE49-F238E27FC236}">
                <a16:creationId xmlns:a16="http://schemas.microsoft.com/office/drawing/2014/main" id="{6FE40900-D15B-3B1B-7214-BC0DD93D4328}"/>
              </a:ext>
            </a:extLst>
          </p:cNvPr>
          <p:cNvSpPr>
            <a:spLocks noGrp="1"/>
          </p:cNvSpPr>
          <p:nvPr>
            <p:ph idx="1"/>
          </p:nvPr>
        </p:nvSpPr>
        <p:spPr/>
        <p:txBody>
          <a:bodyPr/>
          <a:lstStyle/>
          <a:p>
            <a:r>
              <a:rPr lang="fr-FR" sz="3600" dirty="0"/>
              <a:t>Effet sur le sommeil et le psychisme </a:t>
            </a:r>
            <a:r>
              <a:rPr lang="fr-FR" dirty="0"/>
              <a:t>: </a:t>
            </a:r>
          </a:p>
          <a:p>
            <a:r>
              <a:rPr lang="fr-FR" dirty="0"/>
              <a:t>Améliore la qualité et la quantité de sommeil </a:t>
            </a:r>
          </a:p>
          <a:p>
            <a:r>
              <a:rPr lang="fr-FR" dirty="0"/>
              <a:t>Agit comme un synchronisateur du rythme circadien</a:t>
            </a:r>
          </a:p>
          <a:p>
            <a:r>
              <a:rPr lang="fr-FR" dirty="0"/>
              <a:t>Sommeil plus long et plus profond avec éveil diurne de meilleure qualité</a:t>
            </a:r>
          </a:p>
          <a:p>
            <a:r>
              <a:rPr lang="fr-FR" dirty="0"/>
              <a:t>Diminution de l’anxiété, de l’état de stress et du risque de dépression ++ si activités physiques de loisir (yoga, tai chi )</a:t>
            </a:r>
          </a:p>
          <a:p>
            <a:pPr marL="0" indent="0">
              <a:buNone/>
            </a:pPr>
            <a:r>
              <a:rPr lang="fr-FR" dirty="0"/>
              <a:t>Peut être liée à la diminution du cortisol et des catécholamines</a:t>
            </a:r>
          </a:p>
          <a:p>
            <a:endParaRPr lang="fr-FR" dirty="0"/>
          </a:p>
          <a:p>
            <a:endParaRPr lang="fr-FR" dirty="0"/>
          </a:p>
        </p:txBody>
      </p:sp>
    </p:spTree>
    <p:extLst>
      <p:ext uri="{BB962C8B-B14F-4D97-AF65-F5344CB8AC3E}">
        <p14:creationId xmlns:p14="http://schemas.microsoft.com/office/powerpoint/2010/main" val="7348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9FE0C-C11A-B6FF-18EF-AF5656C7A970}"/>
              </a:ext>
            </a:extLst>
          </p:cNvPr>
          <p:cNvSpPr>
            <a:spLocks noGrp="1"/>
          </p:cNvSpPr>
          <p:nvPr>
            <p:ph type="title"/>
          </p:nvPr>
        </p:nvSpPr>
        <p:spPr/>
        <p:txBody>
          <a:bodyPr/>
          <a:lstStyle/>
          <a:p>
            <a:r>
              <a:rPr lang="fr-FR" b="1" dirty="0"/>
              <a:t>                   Effet physiologique</a:t>
            </a:r>
            <a:endParaRPr lang="fr-FR" dirty="0"/>
          </a:p>
        </p:txBody>
      </p:sp>
      <p:sp>
        <p:nvSpPr>
          <p:cNvPr id="3" name="Espace réservé du contenu 2">
            <a:extLst>
              <a:ext uri="{FF2B5EF4-FFF2-40B4-BE49-F238E27FC236}">
                <a16:creationId xmlns:a16="http://schemas.microsoft.com/office/drawing/2014/main" id="{ACE0DE31-EB0B-565A-44AB-74914591C3B5}"/>
              </a:ext>
            </a:extLst>
          </p:cNvPr>
          <p:cNvSpPr>
            <a:spLocks noGrp="1"/>
          </p:cNvSpPr>
          <p:nvPr>
            <p:ph idx="1"/>
          </p:nvPr>
        </p:nvSpPr>
        <p:spPr/>
        <p:txBody>
          <a:bodyPr/>
          <a:lstStyle/>
          <a:p>
            <a:r>
              <a:rPr lang="fr-FR" sz="3600" dirty="0"/>
              <a:t>Effets sur la douleur</a:t>
            </a:r>
          </a:p>
          <a:p>
            <a:r>
              <a:rPr lang="fr-FR" dirty="0"/>
              <a:t>Effets analgésiques chez le sujet sain par augmentation du seuil douloureux et de la sécrétion d’</a:t>
            </a:r>
            <a:r>
              <a:rPr lang="fr-FR" dirty="0" err="1"/>
              <a:t>opioide</a:t>
            </a:r>
            <a:r>
              <a:rPr lang="fr-FR" dirty="0"/>
              <a:t>.</a:t>
            </a:r>
          </a:p>
          <a:p>
            <a:r>
              <a:rPr lang="fr-FR" dirty="0"/>
              <a:t>Bénéfice sur douleur chronique même si effet modeste et inconstant</a:t>
            </a:r>
          </a:p>
        </p:txBody>
      </p:sp>
    </p:spTree>
    <p:extLst>
      <p:ext uri="{BB962C8B-B14F-4D97-AF65-F5344CB8AC3E}">
        <p14:creationId xmlns:p14="http://schemas.microsoft.com/office/powerpoint/2010/main" val="381681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A6C9D5B-7632-5EA4-BA80-105118762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0"/>
            <a:ext cx="8828314" cy="6858000"/>
          </a:xfrm>
          <a:prstGeom prst="rect">
            <a:avLst/>
          </a:prstGeom>
        </p:spPr>
      </p:pic>
    </p:spTree>
    <p:extLst>
      <p:ext uri="{BB962C8B-B14F-4D97-AF65-F5344CB8AC3E}">
        <p14:creationId xmlns:p14="http://schemas.microsoft.com/office/powerpoint/2010/main" val="14317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40FCCC-861F-B701-0140-A757059F2E1A}"/>
              </a:ext>
            </a:extLst>
          </p:cNvPr>
          <p:cNvSpPr>
            <a:spLocks noGrp="1"/>
          </p:cNvSpPr>
          <p:nvPr>
            <p:ph type="title"/>
          </p:nvPr>
        </p:nvSpPr>
        <p:spPr>
          <a:xfrm>
            <a:off x="838200" y="321582"/>
            <a:ext cx="10515600" cy="1325563"/>
          </a:xfrm>
        </p:spPr>
        <p:txBody>
          <a:bodyPr>
            <a:noAutofit/>
          </a:bodyPr>
          <a:lstStyle/>
          <a:p>
            <a:pPr algn="ctr"/>
            <a:r>
              <a:rPr lang="fr-FR" sz="4800" b="1" dirty="0">
                <a:solidFill>
                  <a:srgbClr val="C00000"/>
                </a:solidFill>
              </a:rPr>
              <a:t>Intérêt de l’activité physique chez les          seniors</a:t>
            </a:r>
            <a:r>
              <a:rPr lang="fr-FR" sz="4800" dirty="0"/>
              <a:t>.</a:t>
            </a:r>
          </a:p>
        </p:txBody>
      </p:sp>
      <p:sp>
        <p:nvSpPr>
          <p:cNvPr id="3" name="Espace réservé du contenu 2">
            <a:extLst>
              <a:ext uri="{FF2B5EF4-FFF2-40B4-BE49-F238E27FC236}">
                <a16:creationId xmlns:a16="http://schemas.microsoft.com/office/drawing/2014/main" id="{F778F51C-D650-081E-CD4B-DB2550958377}"/>
              </a:ext>
            </a:extLst>
          </p:cNvPr>
          <p:cNvSpPr>
            <a:spLocks noGrp="1"/>
          </p:cNvSpPr>
          <p:nvPr>
            <p:ph idx="1"/>
          </p:nvPr>
        </p:nvSpPr>
        <p:spPr/>
        <p:txBody>
          <a:bodyPr/>
          <a:lstStyle/>
          <a:p>
            <a:pPr marL="0" indent="0">
              <a:buNone/>
            </a:pPr>
            <a:r>
              <a:rPr lang="fr-FR" sz="4000" dirty="0"/>
              <a:t>                   L’exercice est une médecine </a:t>
            </a:r>
          </a:p>
          <a:p>
            <a:pPr marL="0" indent="0">
              <a:buNone/>
            </a:pPr>
            <a:r>
              <a:rPr lang="fr-FR" sz="4000" dirty="0"/>
              <a:t>                               (Hippocrate )</a:t>
            </a:r>
          </a:p>
          <a:p>
            <a:pPr marL="0" indent="0">
              <a:buNone/>
            </a:pPr>
            <a:r>
              <a:rPr lang="fr-FR" sz="3200" dirty="0"/>
              <a:t>Depuis les dernières décennies, les progrès techniques et la mécanisation des tâches professionnelles mais aussi domestiques ont conduit à une diminution Importante de l’activité physique.</a:t>
            </a:r>
          </a:p>
          <a:p>
            <a:pPr marL="0" indent="0">
              <a:buNone/>
            </a:pPr>
            <a:r>
              <a:rPr lang="fr-FR" sz="3200" dirty="0"/>
              <a:t>Notre programmation génétique remonte à plus de 40000 ans où nous étions chasseurs cueilleurs.</a:t>
            </a:r>
          </a:p>
          <a:p>
            <a:endParaRPr lang="fr-FR" dirty="0"/>
          </a:p>
        </p:txBody>
      </p:sp>
    </p:spTree>
    <p:extLst>
      <p:ext uri="{BB962C8B-B14F-4D97-AF65-F5344CB8AC3E}">
        <p14:creationId xmlns:p14="http://schemas.microsoft.com/office/powerpoint/2010/main" val="283591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C08EA-8403-94C4-B170-972E0B775606}"/>
              </a:ext>
            </a:extLst>
          </p:cNvPr>
          <p:cNvSpPr>
            <a:spLocks noGrp="1"/>
          </p:cNvSpPr>
          <p:nvPr>
            <p:ph type="title"/>
          </p:nvPr>
        </p:nvSpPr>
        <p:spPr/>
        <p:txBody>
          <a:bodyPr/>
          <a:lstStyle/>
          <a:p>
            <a:r>
              <a:rPr lang="fr-FR" b="1" dirty="0"/>
              <a:t>                   Effet physiologique</a:t>
            </a:r>
            <a:endParaRPr lang="fr-FR" dirty="0"/>
          </a:p>
        </p:txBody>
      </p:sp>
      <p:sp>
        <p:nvSpPr>
          <p:cNvPr id="3" name="Espace réservé du contenu 2">
            <a:extLst>
              <a:ext uri="{FF2B5EF4-FFF2-40B4-BE49-F238E27FC236}">
                <a16:creationId xmlns:a16="http://schemas.microsoft.com/office/drawing/2014/main" id="{1D85A5B9-E226-61D0-7C3F-7C4E8C433B8F}"/>
              </a:ext>
            </a:extLst>
          </p:cNvPr>
          <p:cNvSpPr>
            <a:spLocks noGrp="1"/>
          </p:cNvSpPr>
          <p:nvPr>
            <p:ph idx="1"/>
          </p:nvPr>
        </p:nvSpPr>
        <p:spPr/>
        <p:txBody>
          <a:bodyPr/>
          <a:lstStyle/>
          <a:p>
            <a:r>
              <a:rPr lang="fr-FR" sz="3600" dirty="0"/>
              <a:t>Activités physiques et Immunité:</a:t>
            </a:r>
          </a:p>
          <a:p>
            <a:r>
              <a:rPr lang="fr-FR" dirty="0"/>
              <a:t>L’exercice aigu ou chronique stimule le système immunitaire et améliore la défense aux infections particulièrement rhinopharyngée</a:t>
            </a:r>
          </a:p>
          <a:p>
            <a:r>
              <a:rPr lang="fr-FR" dirty="0"/>
              <a:t>Action Anti inflammatoire</a:t>
            </a:r>
          </a:p>
        </p:txBody>
      </p:sp>
    </p:spTree>
    <p:extLst>
      <p:ext uri="{BB962C8B-B14F-4D97-AF65-F5344CB8AC3E}">
        <p14:creationId xmlns:p14="http://schemas.microsoft.com/office/powerpoint/2010/main" val="404157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BD333-F5F8-680F-8092-85F5B41B2A1B}"/>
              </a:ext>
            </a:extLst>
          </p:cNvPr>
          <p:cNvSpPr>
            <a:spLocks noGrp="1"/>
          </p:cNvSpPr>
          <p:nvPr>
            <p:ph type="title"/>
          </p:nvPr>
        </p:nvSpPr>
        <p:spPr>
          <a:xfrm>
            <a:off x="2827282" y="365125"/>
            <a:ext cx="8526517" cy="1325563"/>
          </a:xfrm>
        </p:spPr>
        <p:txBody>
          <a:bodyPr>
            <a:normAutofit/>
          </a:bodyPr>
          <a:lstStyle/>
          <a:p>
            <a:r>
              <a:rPr lang="fr-FR" sz="4800" b="1" dirty="0">
                <a:solidFill>
                  <a:srgbClr val="FF0000"/>
                </a:solidFill>
              </a:rPr>
              <a:t>        Conclusion                          </a:t>
            </a:r>
          </a:p>
        </p:txBody>
      </p:sp>
      <p:sp>
        <p:nvSpPr>
          <p:cNvPr id="3" name="Espace réservé du contenu 2">
            <a:extLst>
              <a:ext uri="{FF2B5EF4-FFF2-40B4-BE49-F238E27FC236}">
                <a16:creationId xmlns:a16="http://schemas.microsoft.com/office/drawing/2014/main" id="{023F3616-571D-645B-1C69-193DBAFBB368}"/>
              </a:ext>
            </a:extLst>
          </p:cNvPr>
          <p:cNvSpPr>
            <a:spLocks noGrp="1"/>
          </p:cNvSpPr>
          <p:nvPr>
            <p:ph idx="1"/>
          </p:nvPr>
        </p:nvSpPr>
        <p:spPr/>
        <p:txBody>
          <a:bodyPr>
            <a:normAutofit fontScale="92500"/>
          </a:bodyPr>
          <a:lstStyle/>
          <a:p>
            <a:r>
              <a:rPr lang="fr-FR" dirty="0"/>
              <a:t>L’activité physique augmente la capacité fonctionnelle des sujets, leur autonomie et leur survie.</a:t>
            </a:r>
          </a:p>
          <a:p>
            <a:r>
              <a:rPr lang="fr-FR" dirty="0"/>
              <a:t>Améliore la santé cardio-vasculaire en réduisant les facteurs de risques.</a:t>
            </a:r>
          </a:p>
          <a:p>
            <a:r>
              <a:rPr lang="fr-FR" dirty="0"/>
              <a:t>Des adaptations sont mesurables sur de multiples organes et fonctions dont le métabolisme, la masse osseuse, le psychisme, le sommeil, la douleur et de l’immunité.</a:t>
            </a:r>
          </a:p>
          <a:p>
            <a:r>
              <a:rPr lang="fr-FR" dirty="0"/>
              <a:t>L’activité physique participe à freiner la sénescence en particulier musculaire, et le déclin cognitif.</a:t>
            </a:r>
          </a:p>
          <a:p>
            <a:r>
              <a:rPr lang="fr-FR" dirty="0"/>
              <a:t>Un effet bénéfique de la reprise d’activité physique peut être constaté à tout âge.</a:t>
            </a:r>
          </a:p>
        </p:txBody>
      </p:sp>
    </p:spTree>
    <p:extLst>
      <p:ext uri="{BB962C8B-B14F-4D97-AF65-F5344CB8AC3E}">
        <p14:creationId xmlns:p14="http://schemas.microsoft.com/office/powerpoint/2010/main" val="336299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E32B6-63AE-6E85-8AF8-CC53FD604642}"/>
              </a:ext>
            </a:extLst>
          </p:cNvPr>
          <p:cNvSpPr>
            <a:spLocks noGrp="1"/>
          </p:cNvSpPr>
          <p:nvPr>
            <p:ph type="title"/>
          </p:nvPr>
        </p:nvSpPr>
        <p:spPr/>
        <p:txBody>
          <a:bodyPr/>
          <a:lstStyle/>
          <a:p>
            <a:r>
              <a:rPr lang="fr-FR" dirty="0"/>
              <a:t>                  </a:t>
            </a:r>
            <a:r>
              <a:rPr lang="fr-FR" b="1" dirty="0">
                <a:solidFill>
                  <a:srgbClr val="FF0000"/>
                </a:solidFill>
              </a:rPr>
              <a:t>L’ECHAUFFEMENT</a:t>
            </a:r>
          </a:p>
        </p:txBody>
      </p:sp>
      <p:pic>
        <p:nvPicPr>
          <p:cNvPr id="5" name="Espace réservé du contenu 4">
            <a:extLst>
              <a:ext uri="{FF2B5EF4-FFF2-40B4-BE49-F238E27FC236}">
                <a16:creationId xmlns:a16="http://schemas.microsoft.com/office/drawing/2014/main" id="{2FA1D0E0-8894-80F2-142D-99FB147FF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90474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5CAFC-78D4-0ECA-6F69-A238D07813FB}"/>
              </a:ext>
            </a:extLst>
          </p:cNvPr>
          <p:cNvSpPr>
            <a:spLocks noGrp="1"/>
          </p:cNvSpPr>
          <p:nvPr>
            <p:ph type="title"/>
          </p:nvPr>
        </p:nvSpPr>
        <p:spPr/>
        <p:txBody>
          <a:bodyPr/>
          <a:lstStyle/>
          <a:p>
            <a:r>
              <a:rPr lang="fr-FR" dirty="0"/>
              <a:t>                    </a:t>
            </a:r>
            <a:r>
              <a:rPr lang="fr-FR" b="1" dirty="0">
                <a:solidFill>
                  <a:srgbClr val="FF0000"/>
                </a:solidFill>
              </a:rPr>
              <a:t>L’ECHAUFFEMENT</a:t>
            </a:r>
            <a:endParaRPr lang="fr-FR" dirty="0"/>
          </a:p>
        </p:txBody>
      </p:sp>
      <p:sp>
        <p:nvSpPr>
          <p:cNvPr id="3" name="Espace réservé du contenu 2">
            <a:extLst>
              <a:ext uri="{FF2B5EF4-FFF2-40B4-BE49-F238E27FC236}">
                <a16:creationId xmlns:a16="http://schemas.microsoft.com/office/drawing/2014/main" id="{2BB07C12-A10E-97CE-12FF-4813530FAD6C}"/>
              </a:ext>
            </a:extLst>
          </p:cNvPr>
          <p:cNvSpPr>
            <a:spLocks noGrp="1"/>
          </p:cNvSpPr>
          <p:nvPr>
            <p:ph idx="1"/>
          </p:nvPr>
        </p:nvSpPr>
        <p:spPr/>
        <p:txBody>
          <a:bodyPr/>
          <a:lstStyle/>
          <a:p>
            <a:r>
              <a:rPr lang="fr-FR" sz="3600" dirty="0"/>
              <a:t>Définition:</a:t>
            </a:r>
          </a:p>
          <a:p>
            <a:r>
              <a:rPr lang="fr-FR" dirty="0"/>
              <a:t>On entend par un échauffement toutes les mesures permettant d’obtenir un état optimal de préparation psychique et  motrices avant un entraînement ou une compétition et qui joue en même temps un rôle important dans la prévention des lésions.</a:t>
            </a:r>
          </a:p>
          <a:p>
            <a:endParaRPr lang="fr-FR" dirty="0"/>
          </a:p>
        </p:txBody>
      </p:sp>
    </p:spTree>
    <p:extLst>
      <p:ext uri="{BB962C8B-B14F-4D97-AF65-F5344CB8AC3E}">
        <p14:creationId xmlns:p14="http://schemas.microsoft.com/office/powerpoint/2010/main" val="414905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BC117-7A2E-0D44-EA7B-6013391DE11E}"/>
              </a:ext>
            </a:extLst>
          </p:cNvPr>
          <p:cNvSpPr>
            <a:spLocks noGrp="1"/>
          </p:cNvSpPr>
          <p:nvPr>
            <p:ph type="title"/>
          </p:nvPr>
        </p:nvSpPr>
        <p:spPr/>
        <p:txBody>
          <a:bodyPr/>
          <a:lstStyle/>
          <a:p>
            <a:r>
              <a:rPr lang="fr-FR" b="1" dirty="0">
                <a:solidFill>
                  <a:srgbClr val="FF0000"/>
                </a:solidFill>
              </a:rPr>
              <a:t>                       L’ECHAUFFEMENT   </a:t>
            </a:r>
            <a:endParaRPr lang="fr-FR" dirty="0"/>
          </a:p>
        </p:txBody>
      </p:sp>
      <p:sp>
        <p:nvSpPr>
          <p:cNvPr id="3" name="Espace réservé du contenu 2">
            <a:extLst>
              <a:ext uri="{FF2B5EF4-FFF2-40B4-BE49-F238E27FC236}">
                <a16:creationId xmlns:a16="http://schemas.microsoft.com/office/drawing/2014/main" id="{7D42C87B-EB24-0022-9DBD-317160FC0C3C}"/>
              </a:ext>
            </a:extLst>
          </p:cNvPr>
          <p:cNvSpPr>
            <a:spLocks noGrp="1"/>
          </p:cNvSpPr>
          <p:nvPr>
            <p:ph idx="1"/>
          </p:nvPr>
        </p:nvSpPr>
        <p:spPr>
          <a:xfrm>
            <a:off x="664029" y="1771196"/>
            <a:ext cx="10515600" cy="4351338"/>
          </a:xfrm>
        </p:spPr>
        <p:txBody>
          <a:bodyPr/>
          <a:lstStyle/>
          <a:p>
            <a:r>
              <a:rPr lang="fr-FR" sz="3600"/>
              <a:t>Pourquoi ?</a:t>
            </a:r>
            <a:endParaRPr lang="fr-FR" sz="3600" dirty="0"/>
          </a:p>
          <a:p>
            <a:r>
              <a:rPr lang="fr-FR" dirty="0"/>
              <a:t>Son objectif est de préparer l’organisme au passage d’un état de repos à une phase d’activité physique de façon progressive.</a:t>
            </a:r>
          </a:p>
          <a:p>
            <a:r>
              <a:rPr lang="fr-FR" dirty="0"/>
              <a:t>Elle permet un meilleur rendement de l’organisme dans la pratique sportive et prévient la survenue des diverses blessures.</a:t>
            </a:r>
          </a:p>
          <a:p>
            <a:endParaRPr lang="fr-FR" dirty="0"/>
          </a:p>
          <a:p>
            <a:endParaRPr lang="fr-FR" dirty="0"/>
          </a:p>
        </p:txBody>
      </p:sp>
    </p:spTree>
    <p:extLst>
      <p:ext uri="{BB962C8B-B14F-4D97-AF65-F5344CB8AC3E}">
        <p14:creationId xmlns:p14="http://schemas.microsoft.com/office/powerpoint/2010/main" val="143218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1702D-BCD3-D22A-EF54-C10623CA8352}"/>
              </a:ext>
            </a:extLst>
          </p:cNvPr>
          <p:cNvSpPr>
            <a:spLocks noGrp="1"/>
          </p:cNvSpPr>
          <p:nvPr>
            <p:ph type="title"/>
          </p:nvPr>
        </p:nvSpPr>
        <p:spPr>
          <a:xfrm>
            <a:off x="1175657" y="408668"/>
            <a:ext cx="10515600" cy="1325563"/>
          </a:xfrm>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4752D4DD-DE8E-F7D4-D6B4-A24C09ABAAE3}"/>
              </a:ext>
            </a:extLst>
          </p:cNvPr>
          <p:cNvSpPr>
            <a:spLocks noGrp="1"/>
          </p:cNvSpPr>
          <p:nvPr>
            <p:ph idx="1"/>
          </p:nvPr>
        </p:nvSpPr>
        <p:spPr/>
        <p:txBody>
          <a:bodyPr/>
          <a:lstStyle/>
          <a:p>
            <a:r>
              <a:rPr lang="fr-FR" sz="3600" dirty="0"/>
              <a:t>Comment ?</a:t>
            </a:r>
          </a:p>
          <a:p>
            <a:r>
              <a:rPr lang="fr-FR" dirty="0"/>
              <a:t>Par l’élévation thermique de l’organisme qui doit être progressive</a:t>
            </a:r>
          </a:p>
          <a:p>
            <a:r>
              <a:rPr lang="fr-FR" dirty="0"/>
              <a:t>Elle affecte les masses musculaires et le noyau central</a:t>
            </a:r>
          </a:p>
          <a:p>
            <a:r>
              <a:rPr lang="fr-FR" dirty="0"/>
              <a:t>Plus de 85% de la chaleur provient du tissu musculaire</a:t>
            </a:r>
          </a:p>
          <a:p>
            <a:r>
              <a:rPr lang="fr-FR" dirty="0"/>
              <a:t>Dans ce tissu musculaire l’énergie potentielle chimique soit le sucre se transforme en une énergie mécanique et produit de la chaleur.</a:t>
            </a:r>
          </a:p>
          <a:p>
            <a:endParaRPr lang="fr-FR" dirty="0"/>
          </a:p>
          <a:p>
            <a:endParaRPr lang="fr-FR" dirty="0"/>
          </a:p>
        </p:txBody>
      </p:sp>
    </p:spTree>
    <p:extLst>
      <p:ext uri="{BB962C8B-B14F-4D97-AF65-F5344CB8AC3E}">
        <p14:creationId xmlns:p14="http://schemas.microsoft.com/office/powerpoint/2010/main" val="198999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41FA8-AEAB-8F57-E347-146733331F72}"/>
              </a:ext>
            </a:extLst>
          </p:cNvPr>
          <p:cNvSpPr>
            <a:spLocks noGrp="1"/>
          </p:cNvSpPr>
          <p:nvPr>
            <p:ph type="title"/>
          </p:nvPr>
        </p:nvSpPr>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32093A49-947D-36F0-9465-D5F7394A14D2}"/>
              </a:ext>
            </a:extLst>
          </p:cNvPr>
          <p:cNvSpPr>
            <a:spLocks noGrp="1"/>
          </p:cNvSpPr>
          <p:nvPr>
            <p:ph idx="1"/>
          </p:nvPr>
        </p:nvSpPr>
        <p:spPr/>
        <p:txBody>
          <a:bodyPr>
            <a:normAutofit fontScale="92500"/>
          </a:bodyPr>
          <a:lstStyle/>
          <a:p>
            <a:r>
              <a:rPr lang="fr-FR" sz="3900" dirty="0"/>
              <a:t>Autre EFFETS</a:t>
            </a:r>
          </a:p>
          <a:p>
            <a:r>
              <a:rPr lang="fr-FR" dirty="0"/>
              <a:t>Permets de réduire les troubles du rythme cardiaque, permet adaptation du débit sanguin , favorise la circulation sanguine.</a:t>
            </a:r>
          </a:p>
          <a:p>
            <a:r>
              <a:rPr lang="fr-FR" dirty="0"/>
              <a:t>Permets l’adaptation de l’appareil locomoteur : lubrification articulaire avec sécrétion de liquide synovial, meilleur répartition des pressions, prévention des effet nocifs  avec amélioration amplitude articulaire</a:t>
            </a:r>
          </a:p>
          <a:p>
            <a:r>
              <a:rPr lang="fr-FR" dirty="0"/>
              <a:t>La flexibilité du muscle augmente de 20% à chaud, diminue le risque de blessures par le mouvement brusque. Meilleure transmission de l’information et meilleure réactivité.</a:t>
            </a:r>
          </a:p>
          <a:p>
            <a:r>
              <a:rPr lang="fr-FR" dirty="0"/>
              <a:t>Augmente l’élasticité tendineuse</a:t>
            </a:r>
          </a:p>
          <a:p>
            <a:endParaRPr lang="fr-FR" dirty="0"/>
          </a:p>
          <a:p>
            <a:endParaRPr lang="fr-FR" dirty="0"/>
          </a:p>
          <a:p>
            <a:endParaRPr lang="fr-FR" dirty="0"/>
          </a:p>
        </p:txBody>
      </p:sp>
    </p:spTree>
    <p:extLst>
      <p:ext uri="{BB962C8B-B14F-4D97-AF65-F5344CB8AC3E}">
        <p14:creationId xmlns:p14="http://schemas.microsoft.com/office/powerpoint/2010/main" val="207086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0E2AF-4ED1-870C-44F6-84E41B70128B}"/>
              </a:ext>
            </a:extLst>
          </p:cNvPr>
          <p:cNvSpPr>
            <a:spLocks noGrp="1"/>
          </p:cNvSpPr>
          <p:nvPr>
            <p:ph type="title"/>
          </p:nvPr>
        </p:nvSpPr>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99DA0960-404D-B353-9540-33F56536D3CE}"/>
              </a:ext>
            </a:extLst>
          </p:cNvPr>
          <p:cNvSpPr>
            <a:spLocks noGrp="1"/>
          </p:cNvSpPr>
          <p:nvPr>
            <p:ph idx="1"/>
          </p:nvPr>
        </p:nvSpPr>
        <p:spPr/>
        <p:txBody>
          <a:bodyPr/>
          <a:lstStyle/>
          <a:p>
            <a:r>
              <a:rPr lang="fr-FR" dirty="0"/>
              <a:t>Métabolique : optimisation échanges gazeux, activité enzymatique.</a:t>
            </a:r>
          </a:p>
          <a:p>
            <a:r>
              <a:rPr lang="fr-FR" dirty="0"/>
              <a:t>Ajustement proprioceptif:</a:t>
            </a:r>
          </a:p>
          <a:p>
            <a:pPr marL="0" indent="0">
              <a:buNone/>
            </a:pPr>
            <a:r>
              <a:rPr lang="fr-FR" dirty="0"/>
              <a:t>    Éveil des différents capteurs musculaires, tendineux, visuels,      vestibulaires permettant de se situer dans l’espace et de coordonner ses mouvements. Optimisation des arcs réflexes.</a:t>
            </a:r>
          </a:p>
          <a:p>
            <a:r>
              <a:rPr lang="fr-FR" dirty="0"/>
              <a:t>Préparation mentale ou psychique</a:t>
            </a:r>
          </a:p>
          <a:p>
            <a:pPr marL="0" indent="0">
              <a:buNone/>
            </a:pPr>
            <a:endParaRPr lang="fr-FR" dirty="0"/>
          </a:p>
          <a:p>
            <a:pPr marL="0" indent="0">
              <a:buNone/>
            </a:pPr>
            <a:r>
              <a:rPr lang="fr-FR" dirty="0"/>
              <a:t>      </a:t>
            </a:r>
          </a:p>
        </p:txBody>
      </p:sp>
    </p:spTree>
    <p:extLst>
      <p:ext uri="{BB962C8B-B14F-4D97-AF65-F5344CB8AC3E}">
        <p14:creationId xmlns:p14="http://schemas.microsoft.com/office/powerpoint/2010/main" val="1678684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9281D6-83E8-7B0D-5DA8-958CA4CED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61064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9F81CC-5DC2-762D-22B2-47AEBAC320EA}"/>
              </a:ext>
            </a:extLst>
          </p:cNvPr>
          <p:cNvSpPr>
            <a:spLocks noGrp="1"/>
          </p:cNvSpPr>
          <p:nvPr>
            <p:ph type="title"/>
          </p:nvPr>
        </p:nvSpPr>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2A08BB76-3081-90BA-3CA4-A2AD54954FF4}"/>
              </a:ext>
            </a:extLst>
          </p:cNvPr>
          <p:cNvSpPr>
            <a:spLocks noGrp="1"/>
          </p:cNvSpPr>
          <p:nvPr>
            <p:ph idx="1"/>
          </p:nvPr>
        </p:nvSpPr>
        <p:spPr/>
        <p:txBody>
          <a:bodyPr>
            <a:normAutofit/>
          </a:bodyPr>
          <a:lstStyle/>
          <a:p>
            <a:pPr marL="0" indent="0">
              <a:buNone/>
            </a:pPr>
            <a:r>
              <a:rPr lang="fr-FR" dirty="0"/>
              <a:t>  Doit donc être suffisamment longs et progressif avec sollicitations graduelles des groupes musculaires et efforts croissants jusqu’à  l’obtention d’une légère sudation ,afin d’éviter l’essoufflement, l’emballement cardiaque, les sensations de jambes coupées.</a:t>
            </a:r>
          </a:p>
          <a:p>
            <a:pPr marL="0" indent="0">
              <a:buNone/>
            </a:pPr>
            <a:r>
              <a:rPr lang="fr-FR" dirty="0"/>
              <a:t>Tous les muscles et toutes les articulations sont sollicités sans intensité. Ce principe  d’échauffement complet donne à l’organisme toutes les possibilités d’adaptation ultérieure en augmentant  son niveau de performance.</a:t>
            </a:r>
          </a:p>
        </p:txBody>
      </p:sp>
    </p:spTree>
    <p:extLst>
      <p:ext uri="{BB962C8B-B14F-4D97-AF65-F5344CB8AC3E}">
        <p14:creationId xmlns:p14="http://schemas.microsoft.com/office/powerpoint/2010/main" val="210292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20E763-7AD8-684D-14ED-9B0938D1F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
            <a:ext cx="6242050" cy="6574971"/>
          </a:xfrm>
          <a:prstGeom prst="rect">
            <a:avLst/>
          </a:prstGeom>
        </p:spPr>
      </p:pic>
    </p:spTree>
    <p:extLst>
      <p:ext uri="{BB962C8B-B14F-4D97-AF65-F5344CB8AC3E}">
        <p14:creationId xmlns:p14="http://schemas.microsoft.com/office/powerpoint/2010/main" val="170708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8CA26-7FE0-3221-9E03-096758563B34}"/>
              </a:ext>
            </a:extLst>
          </p:cNvPr>
          <p:cNvSpPr>
            <a:spLocks noGrp="1"/>
          </p:cNvSpPr>
          <p:nvPr>
            <p:ph type="title"/>
          </p:nvPr>
        </p:nvSpPr>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ED111030-877A-8282-A8C6-D7BDE59F810B}"/>
              </a:ext>
            </a:extLst>
          </p:cNvPr>
          <p:cNvSpPr>
            <a:spLocks noGrp="1"/>
          </p:cNvSpPr>
          <p:nvPr>
            <p:ph idx="1"/>
          </p:nvPr>
        </p:nvSpPr>
        <p:spPr/>
        <p:txBody>
          <a:bodyPr/>
          <a:lstStyle/>
          <a:p>
            <a:r>
              <a:rPr lang="fr-FR" dirty="0"/>
              <a:t>Étape préalable quel que soit la réalisation de tout effort et quel que soit le contexte</a:t>
            </a:r>
          </a:p>
          <a:p>
            <a:r>
              <a:rPr lang="fr-FR" sz="3600" dirty="0"/>
              <a:t>Principes:</a:t>
            </a:r>
          </a:p>
          <a:p>
            <a:r>
              <a:rPr lang="fr-FR" dirty="0"/>
              <a:t> Etirement musculaire : mouvements flexion ,extension ,écartement, allongement. Bonne respiration.</a:t>
            </a:r>
          </a:p>
          <a:p>
            <a:r>
              <a:rPr lang="fr-FR" dirty="0"/>
              <a:t>Renforcement musculaire: rôle stabilisateur.</a:t>
            </a:r>
          </a:p>
          <a:p>
            <a:r>
              <a:rPr lang="fr-FR" dirty="0"/>
              <a:t>Mobilisation articulaire : Du haut vers le bas ou inverse.</a:t>
            </a:r>
          </a:p>
          <a:p>
            <a:endParaRPr lang="fr-FR" dirty="0"/>
          </a:p>
        </p:txBody>
      </p:sp>
    </p:spTree>
    <p:extLst>
      <p:ext uri="{BB962C8B-B14F-4D97-AF65-F5344CB8AC3E}">
        <p14:creationId xmlns:p14="http://schemas.microsoft.com/office/powerpoint/2010/main" val="171245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0BF791-92F1-8DD1-7ACD-8F9F1C0F3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78339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9D5B3-63A7-CD6C-1EE6-FC60B467668A}"/>
              </a:ext>
            </a:extLst>
          </p:cNvPr>
          <p:cNvSpPr>
            <a:spLocks noGrp="1"/>
          </p:cNvSpPr>
          <p:nvPr>
            <p:ph type="title"/>
          </p:nvPr>
        </p:nvSpPr>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E002082B-BD5C-74DC-7146-5BB5C43BE96A}"/>
              </a:ext>
            </a:extLst>
          </p:cNvPr>
          <p:cNvSpPr>
            <a:spLocks noGrp="1"/>
          </p:cNvSpPr>
          <p:nvPr>
            <p:ph idx="1"/>
          </p:nvPr>
        </p:nvSpPr>
        <p:spPr/>
        <p:txBody>
          <a:bodyPr/>
          <a:lstStyle/>
          <a:p>
            <a:r>
              <a:rPr lang="fr-FR" dirty="0"/>
              <a:t>Doit être adaptée aux objectifs de la séance.</a:t>
            </a:r>
          </a:p>
          <a:p>
            <a:r>
              <a:rPr lang="fr-FR" dirty="0"/>
              <a:t>Doit être limité en intensité et en amplitude dans le cadre des  étirements.</a:t>
            </a:r>
          </a:p>
          <a:p>
            <a:r>
              <a:rPr lang="fr-FR" dirty="0"/>
              <a:t>Une durée correcte est évalué au 10</a:t>
            </a:r>
            <a:r>
              <a:rPr lang="fr-FR" baseline="30000" dirty="0"/>
              <a:t>e</a:t>
            </a:r>
            <a:r>
              <a:rPr lang="fr-FR" dirty="0"/>
              <a:t> du temps complet de la séance donc aux moins de 6 minutes lorsque celle-ci durent 60 minutes on veillera à augmenter cette durée en début de matinée.</a:t>
            </a:r>
          </a:p>
          <a:p>
            <a:r>
              <a:rPr lang="fr-FR" dirty="0"/>
              <a:t>Le laps de temps entre l’échauffement et le début de l’activité est de 5 à 10 minutes. Au bout de 45 minutes les effets de l’échauffement ont complètement disparus.</a:t>
            </a:r>
          </a:p>
          <a:p>
            <a:endParaRPr lang="fr-FR" dirty="0"/>
          </a:p>
        </p:txBody>
      </p:sp>
    </p:spTree>
    <p:extLst>
      <p:ext uri="{BB962C8B-B14F-4D97-AF65-F5344CB8AC3E}">
        <p14:creationId xmlns:p14="http://schemas.microsoft.com/office/powerpoint/2010/main" val="174185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9BD18-A287-F49B-4CC7-C67E0EC8DF04}"/>
              </a:ext>
            </a:extLst>
          </p:cNvPr>
          <p:cNvSpPr>
            <a:spLocks noGrp="1"/>
          </p:cNvSpPr>
          <p:nvPr>
            <p:ph type="title"/>
          </p:nvPr>
        </p:nvSpPr>
        <p:spPr>
          <a:xfrm>
            <a:off x="838200" y="299811"/>
            <a:ext cx="10515600" cy="1325563"/>
          </a:xfrm>
        </p:spPr>
        <p:txBody>
          <a:bodyPr/>
          <a:lstStyle/>
          <a:p>
            <a:r>
              <a:rPr lang="fr-FR" b="1" dirty="0">
                <a:solidFill>
                  <a:srgbClr val="FF0000"/>
                </a:solidFill>
              </a:rPr>
              <a:t>                       L’ECHAUFFEMENT</a:t>
            </a:r>
            <a:endParaRPr lang="fr-FR" dirty="0"/>
          </a:p>
        </p:txBody>
      </p:sp>
      <p:sp>
        <p:nvSpPr>
          <p:cNvPr id="3" name="Espace réservé du contenu 2">
            <a:extLst>
              <a:ext uri="{FF2B5EF4-FFF2-40B4-BE49-F238E27FC236}">
                <a16:creationId xmlns:a16="http://schemas.microsoft.com/office/drawing/2014/main" id="{D5997E39-D900-6FDD-6493-1087973F6FC3}"/>
              </a:ext>
            </a:extLst>
          </p:cNvPr>
          <p:cNvSpPr>
            <a:spLocks noGrp="1"/>
          </p:cNvSpPr>
          <p:nvPr>
            <p:ph idx="1"/>
          </p:nvPr>
        </p:nvSpPr>
        <p:spPr/>
        <p:txBody>
          <a:bodyPr/>
          <a:lstStyle/>
          <a:p>
            <a:r>
              <a:rPr lang="fr-FR" dirty="0"/>
              <a:t>Chez les seniors</a:t>
            </a:r>
          </a:p>
          <a:p>
            <a:r>
              <a:rPr lang="fr-FR" dirty="0"/>
              <a:t>L'âge diminue les capacités d’adaptation et augmente les risques d’usure d’où la nécessité d’échauffement plus progressif, plus long et  généraux.</a:t>
            </a:r>
          </a:p>
          <a:p>
            <a:r>
              <a:rPr lang="fr-FR" dirty="0"/>
              <a:t>Avec l'âge il faut plus de temps pour entrer dans l’activité et pour récupérer.</a:t>
            </a:r>
          </a:p>
          <a:p>
            <a:r>
              <a:rPr lang="fr-FR" dirty="0"/>
              <a:t>La mobilisation articulaire passive prend une place de plus en plus grande.</a:t>
            </a:r>
          </a:p>
        </p:txBody>
      </p:sp>
    </p:spTree>
    <p:extLst>
      <p:ext uri="{BB962C8B-B14F-4D97-AF65-F5344CB8AC3E}">
        <p14:creationId xmlns:p14="http://schemas.microsoft.com/office/powerpoint/2010/main" val="224323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005B71-4F8E-904D-D759-F497A3CB2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497" y="0"/>
            <a:ext cx="8292661" cy="6858000"/>
          </a:xfrm>
          <a:prstGeom prst="rect">
            <a:avLst/>
          </a:prstGeom>
        </p:spPr>
      </p:pic>
    </p:spTree>
    <p:extLst>
      <p:ext uri="{BB962C8B-B14F-4D97-AF65-F5344CB8AC3E}">
        <p14:creationId xmlns:p14="http://schemas.microsoft.com/office/powerpoint/2010/main" val="316312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5E2ED3-A819-0738-BCD4-E64C4F225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482" y="0"/>
            <a:ext cx="6314431" cy="6694714"/>
          </a:xfrm>
          <a:prstGeom prst="rect">
            <a:avLst/>
          </a:prstGeom>
        </p:spPr>
      </p:pic>
    </p:spTree>
    <p:extLst>
      <p:ext uri="{BB962C8B-B14F-4D97-AF65-F5344CB8AC3E}">
        <p14:creationId xmlns:p14="http://schemas.microsoft.com/office/powerpoint/2010/main" val="174098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787C2-4756-E397-479A-8D0490278B25}"/>
              </a:ext>
            </a:extLst>
          </p:cNvPr>
          <p:cNvSpPr>
            <a:spLocks noGrp="1"/>
          </p:cNvSpPr>
          <p:nvPr>
            <p:ph type="title"/>
          </p:nvPr>
        </p:nvSpPr>
        <p:spPr>
          <a:xfrm>
            <a:off x="4046482" y="365125"/>
            <a:ext cx="7307317" cy="1325563"/>
          </a:xfrm>
        </p:spPr>
        <p:txBody>
          <a:bodyPr/>
          <a:lstStyle/>
          <a:p>
            <a:r>
              <a:rPr lang="fr-FR" b="1" dirty="0"/>
              <a:t>Généralités.</a:t>
            </a:r>
          </a:p>
        </p:txBody>
      </p:sp>
      <p:sp>
        <p:nvSpPr>
          <p:cNvPr id="3" name="Espace réservé du contenu 2">
            <a:extLst>
              <a:ext uri="{FF2B5EF4-FFF2-40B4-BE49-F238E27FC236}">
                <a16:creationId xmlns:a16="http://schemas.microsoft.com/office/drawing/2014/main" id="{9AA8F31A-09A1-E8FE-7EE2-42549904631B}"/>
              </a:ext>
            </a:extLst>
          </p:cNvPr>
          <p:cNvSpPr>
            <a:spLocks noGrp="1"/>
          </p:cNvSpPr>
          <p:nvPr>
            <p:ph idx="1"/>
          </p:nvPr>
        </p:nvSpPr>
        <p:spPr/>
        <p:txBody>
          <a:bodyPr/>
          <a:lstStyle/>
          <a:p>
            <a:r>
              <a:rPr lang="fr-FR" dirty="0"/>
              <a:t>La proportion de mortalité liée à l’inactivité physique est aussi importante que le tabagisme, soit environ 5 MILLIONS de morts /an.</a:t>
            </a:r>
          </a:p>
          <a:p>
            <a:r>
              <a:rPr lang="fr-FR" dirty="0"/>
              <a:t>Prévention et traitement de maladie chronique non transmissible.: maladie cardiovasculaire, diabète type 2, cancer du colon, cancer du sein, de l’endomètre.</a:t>
            </a:r>
          </a:p>
          <a:p>
            <a:r>
              <a:rPr lang="fr-FR" dirty="0"/>
              <a:t>Prévention des principaux facteurs de risque de ces maladies chroniques :HTA. Surpoids, obésité .</a:t>
            </a:r>
          </a:p>
          <a:p>
            <a:r>
              <a:rPr lang="fr-FR" dirty="0"/>
              <a:t>Meilleure santé mentale, retard apparition démence, amélioration qualité de vie et bien-être.</a:t>
            </a:r>
          </a:p>
        </p:txBody>
      </p:sp>
    </p:spTree>
    <p:extLst>
      <p:ext uri="{BB962C8B-B14F-4D97-AF65-F5344CB8AC3E}">
        <p14:creationId xmlns:p14="http://schemas.microsoft.com/office/powerpoint/2010/main" val="170255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F8AD1D-28DE-3693-EF49-CF815B32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596" y="0"/>
            <a:ext cx="5934808" cy="6858000"/>
          </a:xfrm>
          <a:prstGeom prst="rect">
            <a:avLst/>
          </a:prstGeom>
        </p:spPr>
      </p:pic>
    </p:spTree>
    <p:extLst>
      <p:ext uri="{BB962C8B-B14F-4D97-AF65-F5344CB8AC3E}">
        <p14:creationId xmlns:p14="http://schemas.microsoft.com/office/powerpoint/2010/main" val="35913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1AD63-5F37-E4EE-D76B-5995EBE7CB3B}"/>
              </a:ext>
            </a:extLst>
          </p:cNvPr>
          <p:cNvSpPr>
            <a:spLocks noGrp="1"/>
          </p:cNvSpPr>
          <p:nvPr>
            <p:ph type="title"/>
          </p:nvPr>
        </p:nvSpPr>
        <p:spPr/>
        <p:txBody>
          <a:bodyPr/>
          <a:lstStyle/>
          <a:p>
            <a:r>
              <a:rPr lang="fr-FR" dirty="0"/>
              <a:t>                        </a:t>
            </a:r>
            <a:r>
              <a:rPr lang="fr-FR" b="1" dirty="0"/>
              <a:t>Définition.</a:t>
            </a:r>
          </a:p>
        </p:txBody>
      </p:sp>
      <p:sp>
        <p:nvSpPr>
          <p:cNvPr id="3" name="Espace réservé du contenu 2">
            <a:extLst>
              <a:ext uri="{FF2B5EF4-FFF2-40B4-BE49-F238E27FC236}">
                <a16:creationId xmlns:a16="http://schemas.microsoft.com/office/drawing/2014/main" id="{21AD85BB-1423-8476-1DE8-493D99D43EC9}"/>
              </a:ext>
            </a:extLst>
          </p:cNvPr>
          <p:cNvSpPr>
            <a:spLocks noGrp="1"/>
          </p:cNvSpPr>
          <p:nvPr>
            <p:ph idx="1"/>
          </p:nvPr>
        </p:nvSpPr>
        <p:spPr/>
        <p:txBody>
          <a:bodyPr/>
          <a:lstStyle/>
          <a:p>
            <a:r>
              <a:rPr lang="fr-FR" dirty="0"/>
              <a:t>Activité physique: tout mouvement corporel produit par contraction des muscles squelettiques, entraînant une augmentation de la dépense énergétique par rapport à la dépense énergétique de repos</a:t>
            </a:r>
          </a:p>
          <a:p>
            <a:r>
              <a:rPr lang="fr-FR" dirty="0"/>
              <a:t>Différents contextes : travail, loisirs, activité domestique, déplacement.</a:t>
            </a:r>
          </a:p>
          <a:p>
            <a:r>
              <a:rPr lang="fr-FR" dirty="0"/>
              <a:t>Bénéfique quel que soit l’âge.</a:t>
            </a:r>
          </a:p>
          <a:p>
            <a:r>
              <a:rPr lang="fr-FR" dirty="0"/>
              <a:t>Inactif : niveau insuffisant d’activité physique pour la santé. </a:t>
            </a:r>
          </a:p>
        </p:txBody>
      </p:sp>
    </p:spTree>
    <p:extLst>
      <p:ext uri="{BB962C8B-B14F-4D97-AF65-F5344CB8AC3E}">
        <p14:creationId xmlns:p14="http://schemas.microsoft.com/office/powerpoint/2010/main" val="246768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62CDE6-A682-0406-7D71-5B6F9AC4A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029" y="0"/>
            <a:ext cx="8208578" cy="6857999"/>
          </a:xfrm>
          <a:prstGeom prst="rect">
            <a:avLst/>
          </a:prstGeom>
        </p:spPr>
      </p:pic>
    </p:spTree>
    <p:extLst>
      <p:ext uri="{BB962C8B-B14F-4D97-AF65-F5344CB8AC3E}">
        <p14:creationId xmlns:p14="http://schemas.microsoft.com/office/powerpoint/2010/main" val="168313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04D54-39A9-5D9D-2466-8F1BFAF344CD}"/>
              </a:ext>
            </a:extLst>
          </p:cNvPr>
          <p:cNvSpPr>
            <a:spLocks noGrp="1"/>
          </p:cNvSpPr>
          <p:nvPr>
            <p:ph type="title"/>
          </p:nvPr>
        </p:nvSpPr>
        <p:spPr/>
        <p:txBody>
          <a:bodyPr/>
          <a:lstStyle/>
          <a:p>
            <a:r>
              <a:rPr lang="fr-FR" b="1" dirty="0"/>
              <a:t>                    RECOMMANDATIONS</a:t>
            </a:r>
          </a:p>
        </p:txBody>
      </p:sp>
      <p:sp>
        <p:nvSpPr>
          <p:cNvPr id="3" name="Espace réservé du contenu 2">
            <a:extLst>
              <a:ext uri="{FF2B5EF4-FFF2-40B4-BE49-F238E27FC236}">
                <a16:creationId xmlns:a16="http://schemas.microsoft.com/office/drawing/2014/main" id="{69CF5C89-3BE8-B30E-4E99-8BD3DBE0381B}"/>
              </a:ext>
            </a:extLst>
          </p:cNvPr>
          <p:cNvSpPr>
            <a:spLocks noGrp="1"/>
          </p:cNvSpPr>
          <p:nvPr>
            <p:ph idx="1"/>
          </p:nvPr>
        </p:nvSpPr>
        <p:spPr/>
        <p:txBody>
          <a:bodyPr/>
          <a:lstStyle/>
          <a:p>
            <a:r>
              <a:rPr lang="fr-FR" dirty="0"/>
              <a:t>150 minutes par semaine d’activité d’endurance d’ intensité modéré ou 75 minutes de forte intensité ou combinaison des deux.</a:t>
            </a:r>
          </a:p>
          <a:p>
            <a:r>
              <a:rPr lang="fr-FR" dirty="0"/>
              <a:t>Depuis 2010,définition de la sédentarité: temps assis en situation d’éveil. A un effet propre sur la santé. Facteur de risque de mortalité précoce.</a:t>
            </a:r>
          </a:p>
          <a:p>
            <a:r>
              <a:rPr lang="fr-FR" dirty="0"/>
              <a:t>Message : C’est bouger qui compte peu importe l’intensité .</a:t>
            </a:r>
          </a:p>
          <a:p>
            <a:r>
              <a:rPr lang="fr-FR" dirty="0"/>
              <a:t>Apres 65 ans : ajout exercice de renforcement musculaire et exercice équilibre.</a:t>
            </a:r>
          </a:p>
          <a:p>
            <a:endParaRPr lang="fr-FR" dirty="0"/>
          </a:p>
        </p:txBody>
      </p:sp>
    </p:spTree>
    <p:extLst>
      <p:ext uri="{BB962C8B-B14F-4D97-AF65-F5344CB8AC3E}">
        <p14:creationId xmlns:p14="http://schemas.microsoft.com/office/powerpoint/2010/main" val="42732918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1379</Words>
  <Application>Microsoft Office PowerPoint</Application>
  <PresentationFormat>Grand écran</PresentationFormat>
  <Paragraphs>135</Paragraphs>
  <Slides>34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Calibri</vt:lpstr>
      <vt:lpstr>Calibri Light</vt:lpstr>
      <vt:lpstr>Thème Office</vt:lpstr>
      <vt:lpstr>Présentation PowerPoint</vt:lpstr>
      <vt:lpstr>Intérêt de l’activité physique chez les          seniors.</vt:lpstr>
      <vt:lpstr>Présentation PowerPoint</vt:lpstr>
      <vt:lpstr>Présentation PowerPoint</vt:lpstr>
      <vt:lpstr>Généralités.</vt:lpstr>
      <vt:lpstr>Présentation PowerPoint</vt:lpstr>
      <vt:lpstr>                        Définition.</vt:lpstr>
      <vt:lpstr>Présentation PowerPoint</vt:lpstr>
      <vt:lpstr>                    RECOMMANDATIONS</vt:lpstr>
      <vt:lpstr>Présentation PowerPoint</vt:lpstr>
      <vt:lpstr>                  Effet physiologique </vt:lpstr>
      <vt:lpstr>                   Effet physiologique </vt:lpstr>
      <vt:lpstr>Présentation PowerPoint</vt:lpstr>
      <vt:lpstr>                   Effet physiologique </vt:lpstr>
      <vt:lpstr>   Effet physiologique</vt:lpstr>
      <vt:lpstr>                    Effet physiologique </vt:lpstr>
      <vt:lpstr>                    Effet physiologique</vt:lpstr>
      <vt:lpstr>                   Effet physiologique</vt:lpstr>
      <vt:lpstr>Présentation PowerPoint</vt:lpstr>
      <vt:lpstr>                   Effet physiologique</vt:lpstr>
      <vt:lpstr>        Conclusion                          </vt:lpstr>
      <vt:lpstr>                  L’ECHAUFFEMENT</vt:lpstr>
      <vt:lpstr>                    L’ECHAUFFEMENT</vt:lpstr>
      <vt:lpstr>                       L’ECHAUFFEMENT   </vt:lpstr>
      <vt:lpstr>                       L’ECHAUFFEMENT</vt:lpstr>
      <vt:lpstr>                       L’ECHAUFFEMENT</vt:lpstr>
      <vt:lpstr>                       L’ECHAUFFEMENT</vt:lpstr>
      <vt:lpstr>Présentation PowerPoint</vt:lpstr>
      <vt:lpstr>                     L’ECHAUFFEMENT</vt:lpstr>
      <vt:lpstr>                       L’ECHAUFFEMENT</vt:lpstr>
      <vt:lpstr>Présentation PowerPoint</vt:lpstr>
      <vt:lpstr>                       L’ECHAUFFEMENT</vt:lpstr>
      <vt:lpstr>                       L’ECHAUFFEMENT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claudine NAUDE</dc:creator>
  <cp:lastModifiedBy>claudine NAUDE</cp:lastModifiedBy>
  <cp:revision>44</cp:revision>
  <dcterms:created xsi:type="dcterms:W3CDTF">2023-05-21T17:15:20Z</dcterms:created>
  <dcterms:modified xsi:type="dcterms:W3CDTF">2023-06-27T20:34:46Z</dcterms:modified>
</cp:coreProperties>
</file>